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77" r:id="rId5"/>
    <p:sldId id="263" r:id="rId6"/>
    <p:sldId id="275" r:id="rId7"/>
    <p:sldId id="292" r:id="rId8"/>
    <p:sldId id="291" r:id="rId9"/>
    <p:sldId id="274" r:id="rId10"/>
    <p:sldId id="264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8" r:id="rId21"/>
    <p:sldId id="282" r:id="rId22"/>
    <p:sldId id="290" r:id="rId23"/>
    <p:sldId id="271" r:id="rId24"/>
    <p:sldId id="268" r:id="rId25"/>
    <p:sldId id="267" r:id="rId26"/>
    <p:sldId id="269" r:id="rId27"/>
    <p:sldId id="266" r:id="rId28"/>
    <p:sldId id="272" r:id="rId29"/>
    <p:sldId id="265" r:id="rId30"/>
    <p:sldId id="273" r:id="rId31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67687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42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4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7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5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E482-23B0-4B07-87D1-15B94CB04E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2E86-BA13-4B4A-AC59-3B9DD2D18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6768752" cy="23762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№53 «Солнышко» общеразвивающего вида»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584776" cy="3361928"/>
          </a:xfrm>
        </p:spPr>
        <p:txBody>
          <a:bodyPr/>
          <a:lstStyle/>
          <a:p>
            <a:r>
              <a:rPr lang="ru-RU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развития социально-эмоционального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3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43841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доктор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наук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профессор Елена Алексеевна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Сергиенко: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развитие —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себя и других, управление собой и другими, регуляция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и состояний других людей, осознание собственных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и способностей, целенаправленности деятельности,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морально-нравственных основ социальных взаимодействий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коммуникативной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9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234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Социально-эмоциональные навыки развиваются в общении, во взаимодействии с другими людьми, в проживании самых разных ситуаций.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первостепенное значение для развития СЭН дошкольников: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Педагог как ролевая модель.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Язык общения.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взаимодействия в группе.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Организация пространства.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Использование инструментов социально-эмоционального развития в повседневной педагогической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319625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ролевая модель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имитирует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поведения, перенимает социальные ценности, навыки и даже изменяет привычные способы реагирования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приёмы и техники, которые педагог может легко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 общении как с детьми, так и со взрослыми, это: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поза, когда человек поворачивается лицом к собеседнику, при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его руки и ноги не скрещены;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по имени;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глаз при общении;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доброжелательный тон;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5074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ОБЩЕНИЯ.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!!!! ЧТО </a:t>
            </a:r>
            <a:r>
              <a:rPr lang="ru-RU" sz="2400" dirty="0"/>
              <a:t>мы говорим и КАК мы говорим. </a:t>
            </a:r>
            <a:endParaRPr lang="ru-RU" sz="2400" dirty="0" smtClean="0"/>
          </a:p>
          <a:p>
            <a:r>
              <a:rPr lang="ru-RU" sz="2400" b="1" dirty="0" smtClean="0"/>
              <a:t>ЧТО:</a:t>
            </a:r>
          </a:p>
          <a:p>
            <a:r>
              <a:rPr lang="ru-RU" sz="2400" dirty="0" smtClean="0"/>
              <a:t>- начинаем </a:t>
            </a:r>
            <a:r>
              <a:rPr lang="ru-RU" sz="2400" dirty="0"/>
              <a:t>с озвучивания переживаемых эмоциональных состояний и действий, связанных с ними, у себя и у ребёнка. </a:t>
            </a:r>
            <a:endParaRPr lang="ru-RU" sz="2400" dirty="0" smtClean="0"/>
          </a:p>
          <a:p>
            <a:r>
              <a:rPr lang="ru-RU" sz="2400" b="1" dirty="0" smtClean="0"/>
              <a:t>«Делаем эмоции «видимыми»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делаем язык «теплее», чаще произносим местоимение </a:t>
            </a:r>
            <a:r>
              <a:rPr lang="ru-RU" sz="2400" dirty="0"/>
              <a:t>«мы», разделяя таким образом ответственность и становясь равноправным участником происходящего, «ты» — для вовлечения или подчёркивания сильных сторон и личного </a:t>
            </a:r>
            <a:r>
              <a:rPr lang="ru-RU" sz="2400" dirty="0" smtClean="0"/>
              <a:t>вклада 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</a:t>
            </a:r>
            <a:r>
              <a:rPr lang="ru-RU" sz="2400" dirty="0" smtClean="0"/>
              <a:t>спользуем «Язык слушания»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72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ОБЩЕНИЯ.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!!!! ЧТО </a:t>
            </a:r>
            <a:r>
              <a:rPr lang="ru-RU" sz="2400" dirty="0"/>
              <a:t>мы говорим и КАК мы говорим. </a:t>
            </a:r>
            <a:endParaRPr lang="ru-RU" sz="2400" dirty="0" smtClean="0"/>
          </a:p>
          <a:p>
            <a:r>
              <a:rPr lang="ru-RU" sz="2400" b="1" dirty="0" smtClean="0"/>
              <a:t>ЧТО: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Помним о рефлексии</a:t>
            </a:r>
          </a:p>
          <a:p>
            <a:r>
              <a:rPr lang="ru-RU" sz="2400" dirty="0" smtClean="0"/>
              <a:t>Что ты чувствовал </a:t>
            </a:r>
            <a:r>
              <a:rPr lang="ru-RU" sz="2400" dirty="0"/>
              <a:t>(в процессе, во время…, после… и т. д.)?</a:t>
            </a:r>
          </a:p>
          <a:p>
            <a:r>
              <a:rPr lang="ru-RU" sz="2400" dirty="0"/>
              <a:t>Каково было участвовать в этой деятельности?</a:t>
            </a:r>
          </a:p>
          <a:p>
            <a:r>
              <a:rPr lang="ru-RU" sz="2400" dirty="0"/>
              <a:t>Что для </a:t>
            </a:r>
            <a:r>
              <a:rPr lang="ru-RU" sz="2400" dirty="0" smtClean="0"/>
              <a:t>тебя </a:t>
            </a:r>
            <a:r>
              <a:rPr lang="ru-RU" sz="2400" dirty="0"/>
              <a:t>было </a:t>
            </a:r>
            <a:r>
              <a:rPr lang="ru-RU" sz="2400" dirty="0" smtClean="0"/>
              <a:t>сложного? </a:t>
            </a:r>
            <a:r>
              <a:rPr lang="ru-RU" sz="2400" dirty="0"/>
              <a:t>Что помогло </a:t>
            </a:r>
            <a:r>
              <a:rPr lang="ru-RU" sz="2400" dirty="0" smtClean="0"/>
              <a:t>тебе </a:t>
            </a:r>
            <a:r>
              <a:rPr lang="ru-RU" sz="2400" dirty="0"/>
              <a:t>справиться</a:t>
            </a:r>
          </a:p>
          <a:p>
            <a:r>
              <a:rPr lang="ru-RU" sz="2400" dirty="0"/>
              <a:t>с трудностями?</a:t>
            </a:r>
          </a:p>
          <a:p>
            <a:r>
              <a:rPr lang="ru-RU" sz="2400" dirty="0" smtClean="0"/>
              <a:t>Как ты выступил, ты доволен собой? </a:t>
            </a:r>
          </a:p>
          <a:p>
            <a:r>
              <a:rPr lang="ru-RU" sz="2400" dirty="0" smtClean="0"/>
              <a:t>Что можно было </a:t>
            </a:r>
            <a:r>
              <a:rPr lang="ru-RU" sz="2400" dirty="0"/>
              <a:t>попробовать сделать по-другому?</a:t>
            </a:r>
          </a:p>
          <a:p>
            <a:r>
              <a:rPr lang="ru-RU" sz="2000" dirty="0" smtClean="0"/>
              <a:t>Позитивный </a:t>
            </a:r>
            <a:r>
              <a:rPr lang="ru-RU" sz="2000" dirty="0"/>
              <a:t>опыт будет ресурсом для объединения, поддержания чувства общности в группе. Негативный опыт, возможно, научит поддержке и позволит стать более жизнестойкими.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4911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ОБЩЕНИЯ.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!!!! ЧТО </a:t>
            </a:r>
            <a:r>
              <a:rPr lang="ru-RU" sz="2400" dirty="0"/>
              <a:t>мы говорим и КАК мы говорим. </a:t>
            </a:r>
            <a:endParaRPr lang="ru-RU" sz="2400" dirty="0" smtClean="0"/>
          </a:p>
          <a:p>
            <a:r>
              <a:rPr lang="ru-RU" sz="2400" b="1" dirty="0" smtClean="0"/>
              <a:t>КАК:</a:t>
            </a:r>
          </a:p>
          <a:p>
            <a:r>
              <a:rPr lang="ru-RU" sz="2400" dirty="0"/>
              <a:t>Что слышит ребёнок в </a:t>
            </a:r>
            <a:r>
              <a:rPr lang="ru-RU" sz="2400" dirty="0" smtClean="0"/>
              <a:t>вашем </a:t>
            </a:r>
            <a:r>
              <a:rPr lang="ru-RU" sz="2400" dirty="0"/>
              <a:t>«Здравствуйте</a:t>
            </a:r>
            <a:r>
              <a:rPr lang="ru-RU" sz="2400" dirty="0" smtClean="0"/>
              <a:t>!»?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Ничего, кроме звука или радость встречи, интерес к себе или ещё что-то? </a:t>
            </a:r>
            <a:endParaRPr lang="ru-RU" sz="2400" dirty="0" smtClean="0"/>
          </a:p>
          <a:p>
            <a:r>
              <a:rPr lang="ru-RU" sz="2400" dirty="0" smtClean="0"/>
              <a:t>Чувствует </a:t>
            </a:r>
            <a:r>
              <a:rPr lang="ru-RU" sz="2400" dirty="0"/>
              <a:t>ли он при этом заботу, поддержку, тревогу?</a:t>
            </a:r>
          </a:p>
          <a:p>
            <a:r>
              <a:rPr lang="ru-RU" sz="2400" dirty="0"/>
              <a:t>Как </a:t>
            </a:r>
            <a:r>
              <a:rPr lang="ru-RU" sz="2400" dirty="0" smtClean="0"/>
              <a:t>я могу </a:t>
            </a:r>
            <a:r>
              <a:rPr lang="ru-RU" sz="2400" dirty="0"/>
              <a:t>проявить это? Через простые действия: зрительный контакт, улыбку, называние </a:t>
            </a:r>
            <a:r>
              <a:rPr lang="ru-RU" sz="2400" dirty="0" smtClean="0"/>
              <a:t> детей по </a:t>
            </a:r>
            <a:r>
              <a:rPr lang="ru-RU" sz="2400" dirty="0"/>
              <a:t>имени, признание своих ошибок, проявление интереса к жизни </a:t>
            </a:r>
            <a:r>
              <a:rPr lang="ru-RU" sz="2400" dirty="0" smtClean="0"/>
              <a:t>детей,  через активное </a:t>
            </a:r>
            <a:r>
              <a:rPr lang="ru-RU" sz="2400" dirty="0"/>
              <a:t>слушание и т. д.</a:t>
            </a:r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1820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ВЗАИМОДЕЙСТВИЯ.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Возможности СЭР кроются не только в форматах занятий, но и в более мелких практиках, которые можно использовать в течение всего дня 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Предложите </a:t>
            </a:r>
            <a:r>
              <a:rPr lang="ru-RU" sz="2400" dirty="0"/>
              <a:t>детям распознать и называть свои сильные стороны, </a:t>
            </a:r>
            <a:r>
              <a:rPr lang="ru-RU" sz="2400" dirty="0" smtClean="0"/>
              <a:t>потребности и ценности, </a:t>
            </a:r>
            <a:r>
              <a:rPr lang="ru-RU" sz="2400" dirty="0"/>
              <a:t>а также обозначать точки </a:t>
            </a:r>
            <a:r>
              <a:rPr lang="ru-RU" sz="2400" dirty="0" smtClean="0"/>
              <a:t>роста.</a:t>
            </a:r>
          </a:p>
          <a:p>
            <a:r>
              <a:rPr lang="ru-RU" sz="2400" dirty="0" smtClean="0"/>
              <a:t>2.  </a:t>
            </a:r>
            <a:r>
              <a:rPr lang="ru-RU" sz="2400" dirty="0"/>
              <a:t>Договоритесь о том, как можно просить о помощи в случае затруднений, и предоставляйте детям эту </a:t>
            </a:r>
            <a:r>
              <a:rPr lang="ru-RU" sz="2400" dirty="0" smtClean="0"/>
              <a:t>возможность.</a:t>
            </a:r>
          </a:p>
          <a:p>
            <a:r>
              <a:rPr lang="ru-RU" sz="2400" dirty="0"/>
              <a:t>3. Предоставьте детям различные возможности для определения и конструктивного выражения своих эмоций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ДОБРОЖЕЛАТЕЛЬНАЯ АТМОСФЕРА </a:t>
            </a:r>
          </a:p>
          <a:p>
            <a:r>
              <a:rPr lang="ru-RU" sz="2400" dirty="0" smtClean="0"/>
              <a:t>ПРАВИЛА и ДОГОВОРЕННОСТИ</a:t>
            </a:r>
            <a:endParaRPr lang="ru-RU" sz="2400" dirty="0"/>
          </a:p>
          <a:p>
            <a:endParaRPr lang="ru-RU" sz="2400" dirty="0"/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6485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 ГРУППЫ.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Может ли пространство влиять на эмоциональное состояние?</a:t>
            </a:r>
          </a:p>
          <a:p>
            <a:endParaRPr lang="ru-RU" sz="2400" dirty="0" smtClean="0"/>
          </a:p>
          <a:p>
            <a:r>
              <a:rPr lang="ru-RU" sz="2400" dirty="0" smtClean="0"/>
              <a:t>уголок </a:t>
            </a:r>
            <a:r>
              <a:rPr lang="ru-RU" sz="2400" dirty="0"/>
              <a:t>чтения, </a:t>
            </a:r>
            <a:r>
              <a:rPr lang="ru-RU" sz="2400" dirty="0" smtClean="0"/>
              <a:t>игровая зона, </a:t>
            </a:r>
            <a:r>
              <a:rPr lang="ru-RU" sz="2400" dirty="0"/>
              <a:t>место тишины, </a:t>
            </a:r>
            <a:r>
              <a:rPr lang="ru-RU" sz="2400" dirty="0" smtClean="0"/>
              <a:t>скамейка </a:t>
            </a:r>
            <a:r>
              <a:rPr lang="ru-RU" sz="2400" dirty="0"/>
              <a:t>примирения и </a:t>
            </a:r>
            <a:r>
              <a:rPr lang="ru-RU" sz="2400" dirty="0" smtClean="0"/>
              <a:t>«</a:t>
            </a:r>
            <a:r>
              <a:rPr lang="ru-RU" sz="2400" dirty="0"/>
              <a:t>территория равновесия</a:t>
            </a:r>
            <a:r>
              <a:rPr lang="ru-RU" sz="2400" dirty="0" smtClean="0"/>
              <a:t>», «</a:t>
            </a:r>
            <a:r>
              <a:rPr lang="ru-RU" sz="2400" dirty="0"/>
              <a:t>у</a:t>
            </a:r>
            <a:r>
              <a:rPr lang="ru-RU" sz="2400" dirty="0" smtClean="0"/>
              <a:t>голок уединения»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«МЕСТО ИЗОЛЯЦИИ»</a:t>
            </a:r>
            <a:endParaRPr lang="ru-RU" sz="2400" dirty="0"/>
          </a:p>
          <a:p>
            <a:endParaRPr lang="ru-RU" sz="2400" dirty="0"/>
          </a:p>
          <a:p>
            <a:endParaRPr lang="ru-RU" sz="2400" b="1" dirty="0" smtClean="0"/>
          </a:p>
        </p:txBody>
      </p:sp>
      <p:sp>
        <p:nvSpPr>
          <p:cNvPr id="4" name="Не равно 3"/>
          <p:cNvSpPr/>
          <p:nvPr/>
        </p:nvSpPr>
        <p:spPr>
          <a:xfrm>
            <a:off x="1619672" y="3789040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4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ИНСТРУМЕНТОВ РАЗВИТИЯ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СОЦИАЛЬНО-ЭМОЦИОНАЛЬНЫХ НАВЫКОВ.</a:t>
            </a:r>
          </a:p>
          <a:p>
            <a:endParaRPr lang="ru-RU" sz="2400" dirty="0" smtClean="0"/>
          </a:p>
          <a:p>
            <a:r>
              <a:rPr lang="ru-RU" sz="2400" dirty="0" smtClean="0"/>
              <a:t>-             «ПАЛИТРА ЭМОЦИЙ» И «КВАДРАТ ЭМОЦИЙ»</a:t>
            </a:r>
            <a:endParaRPr lang="ru-RU" sz="2400" dirty="0"/>
          </a:p>
          <a:p>
            <a:endParaRPr lang="ru-RU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68960"/>
            <a:ext cx="3503204" cy="349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992606"/>
            <a:ext cx="359481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комплект: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«ПАЛИТРА ЭМОЦИЙ»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3503204" cy="349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2492896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детям и взрослым лучше узнать мир эмоций человека, потренироваться в распознавании эмоций у других и управлении собственным эмоциональным состоянием. </a:t>
            </a:r>
          </a:p>
        </p:txBody>
      </p:sp>
    </p:spTree>
    <p:extLst>
      <p:ext uri="{BB962C8B-B14F-4D97-AF65-F5344CB8AC3E}">
        <p14:creationId xmlns:p14="http://schemas.microsoft.com/office/powerpoint/2010/main" val="328087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От идеи до воплощения: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МАДОУ «Д/ №53 «Солнышко»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участник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личностно-развивающей образовательной среды, реализуемого совместно с ПАО «Сбербанк» и БФ «Вклад в будущее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команда учреждения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защитила концепцию для реализации в учреждении проекта «Дружелюбный детский сад», направленного на повышение качества взаимодействия педагогов с родителями и социумом за счет поиска новых форм сотрудничества во благо ребенка, и на создание условий для самовыражения всех участников образовательного процесса через новые формы взаимодействия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296675"/>
            <a:ext cx="4543999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дошкольников с многообразием эмоций;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умение выражать и распознавать эмоции (радость, злость, грусть, страх, удивление, интерес) у себя и других людей;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расширять эмоциональный словарь;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создавать условия для понимания эмоциональной обусловленности поведения и причин возникновения эмоций;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формировать у дошкольников основы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произвольной регуляции поведения;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способствовать развитию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пониманию других людей и оказанию им эмоциональной поддержки;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способность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умению видеть ситуацию с точки зрения другого человека;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формировать представления о морально-этических нормах и правилах поведения;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познакомить детей с эффективными способами поведения в сложных коммуникативных ситуациях, развивать их коммуникативные навыки; </a:t>
            </a:r>
          </a:p>
        </p:txBody>
      </p:sp>
    </p:spTree>
    <p:extLst>
      <p:ext uri="{BB962C8B-B14F-4D97-AF65-F5344CB8AC3E}">
        <p14:creationId xmlns:p14="http://schemas.microsoft.com/office/powerpoint/2010/main" val="34574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ЭТО ЭМОЦИИ: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СПОКОЙСТВИЕ/нейтральное выражение лица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ГРУСТЬ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РАДОСТЬ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СТРАХ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ЗЛОСТЬ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УДИВЛЕНИЕ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ОТВРАЩЕНИЕ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ИНТЕРЕС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26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«КВАДРАТ ЭМОЦИЙ»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77724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инструмент, который помогает определить свое эмоциональное состояние в данный момент времени </a:t>
            </a:r>
            <a:br>
              <a:rPr lang="ru-RU" sz="2400" dirty="0"/>
            </a:br>
            <a:r>
              <a:rPr lang="ru-RU" sz="2400" dirty="0"/>
              <a:t>и управлять им. </a:t>
            </a:r>
          </a:p>
          <a:p>
            <a:r>
              <a:rPr lang="ru-RU" sz="2400" dirty="0" smtClean="0"/>
              <a:t>Лучше использовать в качестве регулярной практики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3" y="1977724"/>
            <a:ext cx="3817170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22749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76628"/>
            <a:ext cx="5256584" cy="4401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СИНЯЯ КОМНАТА/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омната «ГРУСТИ»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/>
              <a:t>Мало энергии, </a:t>
            </a:r>
            <a:br>
              <a:rPr lang="ru-RU" sz="2000" b="1" dirty="0"/>
            </a:br>
            <a:r>
              <a:rPr lang="ru-RU" sz="2000" b="1" dirty="0"/>
              <a:t>эмоции неприятные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В этой комнате мы страдаем, </a:t>
            </a:r>
            <a:br>
              <a:rPr lang="ru-RU" sz="2000" b="1" dirty="0"/>
            </a:br>
            <a:r>
              <a:rPr lang="ru-RU" sz="2000" b="1" dirty="0"/>
              <a:t>жалеем себя, плачем. </a:t>
            </a:r>
          </a:p>
          <a:p>
            <a:pPr algn="ctr"/>
            <a:r>
              <a:rPr lang="ru-RU" sz="2000" b="1" dirty="0"/>
              <a:t>У нас нет сил.</a:t>
            </a:r>
          </a:p>
          <a:p>
            <a:pPr algn="ctr"/>
            <a:r>
              <a:rPr lang="ru-RU" sz="2000" b="1" dirty="0" smtClean="0"/>
              <a:t>У </a:t>
            </a:r>
            <a:r>
              <a:rPr lang="ru-RU" sz="2000" b="1" dirty="0"/>
              <a:t>нас опущены плечи, руки, </a:t>
            </a:r>
            <a:br>
              <a:rPr lang="ru-RU" sz="2000" b="1" dirty="0"/>
            </a:br>
            <a:r>
              <a:rPr lang="ru-RU" sz="2000" b="1" dirty="0"/>
              <a:t>мы занимаем мало места. </a:t>
            </a:r>
          </a:p>
          <a:p>
            <a:pPr algn="ctr"/>
            <a:r>
              <a:rPr lang="ru-RU" sz="2000" b="1" dirty="0"/>
              <a:t>Движений мало, они медленные. </a:t>
            </a:r>
          </a:p>
          <a:p>
            <a:pPr algn="ctr"/>
            <a:r>
              <a:rPr lang="ru-RU" sz="2000" b="1" dirty="0"/>
              <a:t>Голос тихий, говорим мало.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0100" r="33462" b="42650"/>
          <a:stretch/>
        </p:blipFill>
        <p:spPr>
          <a:xfrm>
            <a:off x="5256584" y="2060848"/>
            <a:ext cx="36736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5040560" cy="406265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КОМНАТА/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омната «ЗЛОСТИ»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энергии,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эмоции неприятные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рвем и мечем, ссоримся,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кипим от обиды, нападаем.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занимаем много места в пространстве, движения резкие,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 r="16090" b="118"/>
          <a:stretch/>
        </p:blipFill>
        <p:spPr>
          <a:xfrm>
            <a:off x="5261333" y="773990"/>
            <a:ext cx="3874081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2950" y="2456795"/>
            <a:ext cx="5184576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КОМНАТА/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омната «СПОКОЙСТВИЯ»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энергии, 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приятные</a:t>
            </a:r>
          </a:p>
          <a:p>
            <a:pPr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комнате мы расслаблены, 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отдыхаем.</a:t>
            </a:r>
          </a:p>
          <a:p>
            <a:pPr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Наслаждаемся приятными эмоциями, 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мечтаем, вспоминаем о хорошем. 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доверяем и проявляем интерес.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10390" r="48216" b="-3907"/>
          <a:stretch/>
        </p:blipFill>
        <p:spPr>
          <a:xfrm>
            <a:off x="179512" y="2456795"/>
            <a:ext cx="3584001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7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764704"/>
            <a:ext cx="5256584" cy="42165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КОМНАТА/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омната «РАДОСТИ»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энергии, 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приятные</a:t>
            </a:r>
          </a:p>
          <a:p>
            <a:pPr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в этой комнате, нас переполняют приятные эмоции.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восхищаемся, радуемся,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удивляемся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творим.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готовы прыгать, танцевать, петь от счастья.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хочется, чтобы это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продолжалось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986"/>
          <a:stretch/>
        </p:blipFill>
        <p:spPr>
          <a:xfrm>
            <a:off x="382061" y="1628800"/>
            <a:ext cx="3250161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29228"/>
              </p:ext>
            </p:extLst>
          </p:nvPr>
        </p:nvGraphicFramePr>
        <p:xfrm>
          <a:off x="539552" y="1196752"/>
          <a:ext cx="7992888" cy="5457239"/>
        </p:xfrm>
        <a:graphic>
          <a:graphicData uri="http://schemas.openxmlformats.org/drawingml/2006/table">
            <a:tbl>
              <a:tblPr/>
              <a:tblGrid>
                <a:gridCol w="4042792"/>
                <a:gridCol w="3950096"/>
              </a:tblGrid>
              <a:tr h="2880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ПОТОПАТЬ НОГАМИ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СДЕЛАТЬ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ВОИНСТВЕННЫЙ ЖЕСТ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ВСПОМНИТЬ,ЧТО ТЕБЯ РАССЕРДИЛО В ПРОШЛЫЙ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ПОТАНЦЕВАТЬ И ПОПРЫГАТЬ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ВСПОМНИТЬ О РАДОСТНОМ СОБЫТИИ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ПОСЛУШАТЬ ВЕСЕЛУЮ МУЗЫКУ ПОИГРАТЬ С ДРУЗЬЯМИ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76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ПОДУМАТЬ О ТОМ, КОГО ТЕБЕ ЖАЛКО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ПОЧИТАТЬ ГРУСНЫЕ СТИХИ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ВСПОМНИТЬ, ЧТО ТЕБЯ ОГОРЧИЛО В ПРОШЛЫЙ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ПОЧИТАТЬ ЛЮБИМУЮ КНИГУ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ПОСЛУШАТЬ СПОКОЙНУЮ МУЗЫКУ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ПОМЕЧТАТЬ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ПОРИСОВАТЬ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548680"/>
            <a:ext cx="8381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УПРАВЛЕНИЯ ЭМОЦИЯМИ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81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84234"/>
              </p:ext>
            </p:extLst>
          </p:nvPr>
        </p:nvGraphicFramePr>
        <p:xfrm>
          <a:off x="539552" y="1700808"/>
          <a:ext cx="7992888" cy="4704576"/>
        </p:xfrm>
        <a:graphic>
          <a:graphicData uri="http://schemas.openxmlformats.org/drawingml/2006/table">
            <a:tbl>
              <a:tblPr/>
              <a:tblGrid>
                <a:gridCol w="4042792"/>
                <a:gridCol w="3950096"/>
              </a:tblGrid>
              <a:tr h="2352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Бороться за справедливость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Соревноваться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Защищать свою точку зрения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Набираться решимости для поступков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Двигаться (танцевать, играть)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Придумывать, сочинять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Сотрудничать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52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Проверять (искать ошибки)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Оценивать свои достижения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Диагностика проблем (что пошло не так?)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Рисовать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Читать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Слушать музыку</a:t>
                      </a:r>
                    </a:p>
                    <a:p>
                      <a:pPr marL="800100" marR="0" lvl="1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Мечтать (планировать)</a:t>
                      </a:r>
                    </a:p>
                    <a:p>
                      <a:pPr marL="800100" marR="0" lvl="1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Помогать, с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очувствовать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0" y="1484784"/>
            <a:ext cx="8575999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развить эмоциональный интеллект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осознавать свои эмоции и называть их.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вслух что вы чувствуете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эмоции и старайтесь проживать их без ущерба для себя и окружающих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отделять эмоции от себя. Вы всегда больше, чем одна эмоция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Ищите и понимайте причину эмоции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Согласовывайте эмоции с актуальной жизненной целью. Подумайте, как они могут вам помочь и направьте себе на пользу.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Ресурсы онлайн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83402"/>
            <a:ext cx="3968840" cy="5974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97" y="267653"/>
            <a:ext cx="3938357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1"/>
            <a:ext cx="6048672" cy="86409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Семинар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348880"/>
            <a:ext cx="5792688" cy="328992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Педагогические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условия </a:t>
            </a:r>
            <a:r>
              <a:rPr lang="ru-RU" b="1" dirty="0">
                <a:solidFill>
                  <a:srgbClr val="7030A0"/>
                </a:solidFill>
              </a:rPr>
              <a:t>развития </a:t>
            </a:r>
          </a:p>
          <a:p>
            <a:r>
              <a:rPr lang="ru-RU" b="1" dirty="0">
                <a:solidFill>
                  <a:srgbClr val="7030A0"/>
                </a:solidFill>
              </a:rPr>
              <a:t>социально-эмоционального</a:t>
            </a:r>
          </a:p>
          <a:p>
            <a:r>
              <a:rPr lang="ru-RU" b="1" dirty="0">
                <a:solidFill>
                  <a:srgbClr val="7030A0"/>
                </a:solidFill>
              </a:rPr>
              <a:t> интеллекта дошкольников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19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74076" cy="5760000"/>
          </a:xfrm>
        </p:spPr>
      </p:pic>
    </p:spTree>
    <p:extLst>
      <p:ext uri="{BB962C8B-B14F-4D97-AF65-F5344CB8AC3E}">
        <p14:creationId xmlns:p14="http://schemas.microsoft.com/office/powerpoint/2010/main" val="83526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9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это способность чувствовать, понимать и эффективно  применять силу и остроту эмоций, чтобы способствовать  высокому уровню сотрудничества и результативности.</a:t>
            </a:r>
          </a:p>
          <a:p>
            <a:r>
              <a:rPr lang="ru-RU" sz="2800" dirty="0" smtClean="0"/>
              <a:t>Роберт Купер</a:t>
            </a:r>
          </a:p>
          <a:p>
            <a:endParaRPr lang="ru-RU" sz="2800" dirty="0" smtClean="0"/>
          </a:p>
          <a:p>
            <a:r>
              <a:rPr lang="ru-RU" sz="2800" dirty="0" smtClean="0"/>
              <a:t> форма </a:t>
            </a:r>
            <a:r>
              <a:rPr lang="ru-RU" sz="2800" dirty="0"/>
              <a:t>социального </a:t>
            </a:r>
            <a:r>
              <a:rPr lang="ru-RU" sz="2800" dirty="0" smtClean="0"/>
              <a:t>интеллекта</a:t>
            </a:r>
            <a:r>
              <a:rPr lang="ru-RU" sz="2800" dirty="0"/>
              <a:t>, включающую способность отслеживать </a:t>
            </a:r>
            <a:r>
              <a:rPr lang="ru-RU" sz="2800" dirty="0" smtClean="0"/>
              <a:t>свои и </a:t>
            </a:r>
            <a:r>
              <a:rPr lang="ru-RU" sz="2800" dirty="0"/>
              <a:t>чужие эмоции, различать их между собой и </a:t>
            </a:r>
            <a:r>
              <a:rPr lang="ru-RU" sz="2800" dirty="0" smtClean="0"/>
              <a:t>использовать </a:t>
            </a:r>
            <a:r>
              <a:rPr lang="ru-RU" sz="2800" dirty="0"/>
              <a:t>эту </a:t>
            </a:r>
            <a:r>
              <a:rPr lang="ru-RU" sz="2800" dirty="0" smtClean="0"/>
              <a:t>информацию </a:t>
            </a:r>
            <a:r>
              <a:rPr lang="ru-RU" sz="2800" dirty="0"/>
              <a:t>для управления своими мыслями и действиями (</a:t>
            </a:r>
            <a:r>
              <a:rPr lang="ru-RU" sz="2800" dirty="0" err="1" smtClean="0"/>
              <a:t>Salovey,Mayer</a:t>
            </a:r>
            <a:r>
              <a:rPr lang="ru-RU" sz="2800" dirty="0"/>
              <a:t>, 1990).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762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5934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доказано, что для детей с более высоким эмоциональным интеллектом в школе характерны: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ЛЕГКАЯ АДАПТАЦИЯ 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КРЕПКИЕ ВЗАИМООТНОШЕНИЯ ЛИДЕРСКИЕ НАВЫКИ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УРАВНОВЕШЕННОСТЬ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ШКОЛЬНОЙ ЖИЗНЬЮ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0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93900" cy="5688000"/>
          </a:xfrm>
        </p:spPr>
      </p:pic>
    </p:spTree>
    <p:extLst>
      <p:ext uri="{BB962C8B-B14F-4D97-AF65-F5344CB8AC3E}">
        <p14:creationId xmlns:p14="http://schemas.microsoft.com/office/powerpoint/2010/main" val="833726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1b8685ba1e66ace2e14fc971a686ba9a78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1145</Words>
  <Application>Microsoft Office PowerPoint</Application>
  <PresentationFormat>Экран (4:3)</PresentationFormat>
  <Paragraphs>198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МАДОУ «Детский сад №53 «Солнышко» общеразвивающего вида»</vt:lpstr>
      <vt:lpstr>От идеи до воплощения:</vt:lpstr>
      <vt:lpstr>УМК </vt:lpstr>
      <vt:lpstr>Ресурсы онлайн</vt:lpstr>
      <vt:lpstr>Семинар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1</cp:lastModifiedBy>
  <cp:revision>50</cp:revision>
  <cp:lastPrinted>2024-05-16T07:25:18Z</cp:lastPrinted>
  <dcterms:created xsi:type="dcterms:W3CDTF">2017-08-20T16:45:34Z</dcterms:created>
  <dcterms:modified xsi:type="dcterms:W3CDTF">2024-06-13T20:19:58Z</dcterms:modified>
</cp:coreProperties>
</file>